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8" r:id="rId4"/>
    <p:sldId id="260" r:id="rId5"/>
    <p:sldId id="501" r:id="rId6"/>
    <p:sldId id="487" r:id="rId7"/>
    <p:sldId id="490" r:id="rId8"/>
    <p:sldId id="498" r:id="rId9"/>
    <p:sldId id="505" r:id="rId11"/>
    <p:sldId id="499" r:id="rId12"/>
    <p:sldId id="500" r:id="rId13"/>
    <p:sldId id="503" r:id="rId14"/>
    <p:sldId id="491" r:id="rId15"/>
    <p:sldId id="507" r:id="rId16"/>
    <p:sldId id="492" r:id="rId17"/>
    <p:sldId id="488" r:id="rId18"/>
    <p:sldId id="502" r:id="rId19"/>
    <p:sldId id="508" r:id="rId20"/>
    <p:sldId id="280" r:id="rId21"/>
    <p:sldId id="510" r:id="rId22"/>
    <p:sldId id="511" r:id="rId23"/>
    <p:sldId id="512" r:id="rId24"/>
    <p:sldId id="513" r:id="rId25"/>
    <p:sldId id="277" r:id="rId26"/>
    <p:sldId id="51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3300"/>
    <a:srgbClr val="600020"/>
    <a:srgbClr val="5942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88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4" d="100"/>
        <a:sy n="154" d="100"/>
      </p:scale>
      <p:origin x="0" y="-28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2968B-AD8F-4443-92EA-9C62AAFFCD26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E3F30-12F5-4966-8EAE-C24762E1FFF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E3F30-12F5-4966-8EAE-C24762E1FFF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E3F30-12F5-4966-8EAE-C24762E1FFF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D8C4C72-F0A4-40AF-80B5-6C47D355B97E}" type="slidenum">
              <a:rPr lang="en-IN" smtClean="0"/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C72-F0A4-40AF-80B5-6C47D355B97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C72-F0A4-40AF-80B5-6C47D355B97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C72-F0A4-40AF-80B5-6C47D355B97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8C4C72-F0A4-40AF-80B5-6C47D355B97E}" type="slidenum">
              <a:rPr lang="en-IN" smtClean="0"/>
            </a:fld>
            <a:endParaRPr lang="en-I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C72-F0A4-40AF-80B5-6C47D355B97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C72-F0A4-40AF-80B5-6C47D355B97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C72-F0A4-40AF-80B5-6C47D355B97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C72-F0A4-40AF-80B5-6C47D355B97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8C4C72-F0A4-40AF-80B5-6C47D355B97E}" type="slidenum">
              <a:rPr lang="en-IN" smtClean="0"/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8C4C72-F0A4-40AF-80B5-6C47D355B97E}" type="slidenum">
              <a:rPr lang="en-IN" smtClean="0"/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A717E75-1DB7-49B4-B70B-E6B94E6A8CD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D8C4C72-F0A4-40AF-80B5-6C47D355B97E}" type="slidenum">
              <a:rPr lang="en-IN" smtClean="0"/>
            </a:fld>
            <a:endParaRPr lang="en-I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2858" y="4736961"/>
            <a:ext cx="10720685" cy="936769"/>
          </a:xfrm>
        </p:spPr>
        <p:txBody>
          <a:bodyPr>
            <a:noAutofit/>
          </a:bodyPr>
          <a:lstStyle/>
          <a:p>
            <a:r>
              <a:rPr lang="en-US" sz="4000" cap="none" dirty="0">
                <a:latin typeface="Calibri" panose="020F0502020204030204" pitchFamily="34" charset="0"/>
                <a:cs typeface="Calibri" panose="020F0502020204030204" pitchFamily="34" charset="0"/>
              </a:rPr>
              <a:t>Sports &amp; well-being</a:t>
            </a:r>
            <a:endParaRPr lang="en-IN" sz="40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3166072"/>
            <a:ext cx="1018961" cy="110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17733" y="1040378"/>
            <a:ext cx="5130799" cy="2749839"/>
          </a:xfrm>
          <a:prstGeom prst="rect">
            <a:avLst/>
          </a:prstGeom>
          <a:noFill/>
        </p:spPr>
      </p:pic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</a:ln>
        </p:spPr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</a:ln>
        </p:spPr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642577" y="3824315"/>
            <a:ext cx="400069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sz="2000" dirty="0">
                <a:latin typeface="Arial Narrow" panose="020B0606020202030204" pitchFamily="34" charset="0"/>
              </a:rPr>
              <a:t>Manas K Mandal, </a:t>
            </a:r>
            <a:r>
              <a:rPr lang="en-US" altLang="en-US" sz="1400" dirty="0">
                <a:latin typeface="Arial Narrow" panose="020B0606020202030204" pitchFamily="34" charset="0"/>
              </a:rPr>
              <a:t>PhD, </a:t>
            </a:r>
            <a:r>
              <a:rPr lang="en-US" altLang="en-US" sz="1400" dirty="0" err="1">
                <a:latin typeface="Arial Narrow" panose="020B0606020202030204" pitchFamily="34" charset="0"/>
              </a:rPr>
              <a:t>FNAPsy</a:t>
            </a:r>
            <a:endParaRPr lang="en-US" altLang="en-US" sz="1400" dirty="0">
              <a:latin typeface="Arial Narrow" panose="020B0606020202030204" pitchFamily="34" charset="0"/>
            </a:endParaRPr>
          </a:p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sz="1400" dirty="0">
                <a:latin typeface="Arial Narrow" panose="020B0606020202030204" pitchFamily="34" charset="0"/>
              </a:rPr>
              <a:t>Distinguished Visiting. Professor, IIT-</a:t>
            </a:r>
            <a:r>
              <a:rPr lang="en-US" altLang="en-US" sz="1400" dirty="0" err="1">
                <a:latin typeface="Arial Narrow" panose="020B0606020202030204" pitchFamily="34" charset="0"/>
              </a:rPr>
              <a:t>Kharagpur</a:t>
            </a:r>
            <a:endParaRPr lang="en-US" altLang="en-US" sz="1400" dirty="0"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68822" y="5584950"/>
            <a:ext cx="5193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career &amp; a paired career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2595562" y="2124954"/>
            <a:ext cx="8359309" cy="4357687"/>
          </a:xfrm>
        </p:spPr>
        <p:txBody>
          <a:bodyPr>
            <a:normAutofit/>
          </a:bodyPr>
          <a:lstStyle/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SzPct val="7000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Injury &amp; rehabilitation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SzPct val="7000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Overtraining &amp; burnout counseling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SzPct val="7000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cohesion training, team building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SzPct val="7000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Grief, depression, &amp; loss counseling for athletes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SzPct val="7000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Moral &amp; character development in sports, sportsmanship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SzPct val="7000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Early identification &amp; prevention of psychological difficulties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SzPct val="70000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Existential threat of disillusionment after a peak performance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F3EB5F-8930-4FEC-A67B-11902EB4441F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1268" name="TextBox 1"/>
          <p:cNvSpPr>
            <a:spLocks noGrp="1" noChangeArrowheads="1"/>
          </p:cNvSpPr>
          <p:nvPr>
            <p:ph type="title"/>
          </p:nvPr>
        </p:nvSpPr>
        <p:spPr>
          <a:xfrm>
            <a:off x="2079812" y="1193152"/>
            <a:ext cx="7945251" cy="585417"/>
          </a:xfrm>
          <a:noFill/>
        </p:spPr>
        <p:txBody>
          <a:bodyPr wrap="square">
            <a:spAutoFit/>
          </a:bodyPr>
          <a:lstStyle/>
          <a:p>
            <a:pPr algn="l"/>
            <a:r>
              <a:rPr lang="en-IN" alt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Sports Academy: mental conditioning</a:t>
            </a:r>
            <a:endParaRPr lang="en-IN" altLang="en-US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28055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569" y="1884784"/>
            <a:ext cx="2961865" cy="13623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4062490" y="2075992"/>
            <a:ext cx="7056438" cy="40719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4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Happiness &amp; Unhappiness: </a:t>
            </a:r>
            <a:r>
              <a:rPr lang="en-IN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Imparts knowledge about what makes us happy. </a:t>
            </a:r>
            <a:r>
              <a:rPr lang="en-IN" alt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Misconceptions in our belief system that causes unhappiness </a:t>
            </a:r>
            <a:r>
              <a:rPr lang="en-IN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produce </a:t>
            </a:r>
            <a:r>
              <a:rPr lang="en-IN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bodily changes</a:t>
            </a:r>
            <a:endParaRPr lang="en-IN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4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Optimism:</a:t>
            </a:r>
            <a:r>
              <a:rPr lang="en-IN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Aims at discovering </a:t>
            </a:r>
            <a:r>
              <a:rPr lang="en-IN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promoting conditions that enable individuals to thrive. Also deals with the issue of optimism bias that causes a person to overestimate the chances of success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5F5282A-CEE1-4991-B466-94160B0DAA48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2292" name="TextBox 1"/>
          <p:cNvSpPr>
            <a:spLocks noGrp="1" noChangeArrowheads="1"/>
          </p:cNvSpPr>
          <p:nvPr>
            <p:ph type="title"/>
          </p:nvPr>
        </p:nvSpPr>
        <p:spPr>
          <a:xfrm>
            <a:off x="3917227" y="904875"/>
            <a:ext cx="6529387" cy="585417"/>
          </a:xfrm>
          <a:noFill/>
        </p:spPr>
        <p:txBody>
          <a:bodyPr>
            <a:spAutoFit/>
          </a:bodyPr>
          <a:lstStyle/>
          <a:p>
            <a:pPr algn="ctr"/>
            <a:r>
              <a:rPr lang="en-IN" alt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Sports &amp; well-being domains...</a:t>
            </a:r>
            <a:endParaRPr lang="en-IN" altLang="en-US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293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40" y="4452434"/>
            <a:ext cx="2540670" cy="1905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40" y="2171018"/>
            <a:ext cx="2540670" cy="1812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123373" y="2089411"/>
            <a:ext cx="7537742" cy="43641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Emotional intelligence: </a:t>
            </a:r>
            <a:r>
              <a:rPr lang="en-IN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Helps in 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conducting an ‘inner dialogue’ for managing feeling &amp; impulses, reading &amp; interpreting social cues, understanding perspectives of others, &amp; knowing the difference between feeling &amp; actions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Arousal control:</a:t>
            </a:r>
            <a:r>
              <a:rPr lang="en-IN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Discusses ways &amp; means to avoid the perception of stress which is subjective in nature. It occurs when there is a perceived imbalance between pressure &amp; coping resources for a situation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3902F7-1DB5-4EB7-917C-4188F33CC525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3316" name="TextBox 1"/>
          <p:cNvSpPr>
            <a:spLocks noGrp="1" noChangeArrowheads="1"/>
          </p:cNvSpPr>
          <p:nvPr>
            <p:ph type="title"/>
          </p:nvPr>
        </p:nvSpPr>
        <p:spPr>
          <a:xfrm>
            <a:off x="2709864" y="785813"/>
            <a:ext cx="6529387" cy="585417"/>
          </a:xfrm>
          <a:noFill/>
        </p:spPr>
        <p:txBody>
          <a:bodyPr>
            <a:spAutoFit/>
          </a:bodyPr>
          <a:lstStyle/>
          <a:p>
            <a:pPr algn="ctr"/>
            <a:r>
              <a:rPr lang="en-IN" alt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Sports &amp; well-being</a:t>
            </a:r>
            <a:endParaRPr lang="en-IN" altLang="en-US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317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50" y="2206539"/>
            <a:ext cx="2612572" cy="1420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68" y="4713830"/>
            <a:ext cx="2525485" cy="14205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248150" y="2139315"/>
            <a:ext cx="7944485" cy="373761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  <a:defRPr/>
            </a:pPr>
            <a:r>
              <a:rPr lang="en-IN" altLang="en-US" sz="24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altLang="en-US" sz="24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Motivation: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Direction and intensity of one’s effort toward developing excellence in sport. Deals with Goal setting, goal orientation, reward / punishment &amp; intrinsic motivation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IN" altLang="en-US" sz="2400" dirty="0">
                <a:solidFill>
                  <a:srgbClr val="86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altLang="en-US" sz="2400" dirty="0">
                <a:solidFill>
                  <a:srgbClr val="86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 &amp; concentration: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process implies withdrawal from other irrelevant input to deal effectively with a situation. Deals with deliberate investment of conscious effort, ability to ‘zoom-in’, &amp; divided attention for concurrent actions.</a:t>
            </a:r>
            <a:endParaRPr lang="en-US" altLang="en-US" sz="2400" dirty="0">
              <a:solidFill>
                <a:srgbClr val="86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937FF3B-0C03-49DC-B767-5BDDA21F934F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4340" name="TextBox 1"/>
          <p:cNvSpPr>
            <a:spLocks noGrp="1" noChangeArrowheads="1"/>
          </p:cNvSpPr>
          <p:nvPr>
            <p:ph type="title"/>
          </p:nvPr>
        </p:nvSpPr>
        <p:spPr>
          <a:xfrm>
            <a:off x="2709864" y="785813"/>
            <a:ext cx="6529387" cy="585417"/>
          </a:xfrm>
          <a:noFill/>
        </p:spPr>
        <p:txBody>
          <a:bodyPr>
            <a:spAutoFit/>
          </a:bodyPr>
          <a:lstStyle/>
          <a:p>
            <a:pPr algn="ctr"/>
            <a:r>
              <a:rPr lang="en-IN" alt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Sports &amp; well-being</a:t>
            </a:r>
            <a:endParaRPr lang="en-IN" altLang="en-US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341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54" y="1869840"/>
            <a:ext cx="1938435" cy="1938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97" y="4152121"/>
            <a:ext cx="2034592" cy="18311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192556" y="1857375"/>
            <a:ext cx="7073152" cy="40719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Resilience:</a:t>
            </a:r>
            <a:r>
              <a:rPr lang="en-IN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Discusses ways &amp; means to bounce back from the frustrations of failure. It’s a process of adapting well in face of adversity, or of unusual difficulty. 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 Decision making: </a:t>
            </a:r>
            <a:r>
              <a:rPr lang="en-IN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Deals with the psychological process through which we take decisions in uncertain conditions. It will also cover the sources of our bias &amp; prejudices in judgment about others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AD43619-7F75-4C66-AEC1-8275EDF96E11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5364" name="TextBox 1"/>
          <p:cNvSpPr>
            <a:spLocks noGrp="1" noChangeArrowheads="1"/>
          </p:cNvSpPr>
          <p:nvPr>
            <p:ph type="title"/>
          </p:nvPr>
        </p:nvSpPr>
        <p:spPr>
          <a:xfrm>
            <a:off x="2610036" y="785813"/>
            <a:ext cx="7439486" cy="585417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en-IN" alt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Sports &amp; well-being</a:t>
            </a:r>
            <a:endParaRPr lang="en-IN" altLang="en-US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365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59" y="1229518"/>
            <a:ext cx="1542759" cy="2285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92" y="4038875"/>
            <a:ext cx="3040224" cy="17101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1909129" y="2040030"/>
            <a:ext cx="6143625" cy="40551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A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Mindfulness:</a:t>
            </a:r>
            <a:r>
              <a:rPr lang="en-IN" alt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‘Mindfulness’ exercise assist participants to be aware &amp; awake in the present moment. It is a practice of touching daily life deeply every moment of our existence. </a:t>
            </a:r>
            <a:endParaRPr lang="en-IN" altLang="en-US" sz="2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altLang="en-US" sz="2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A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Attentional training</a:t>
            </a:r>
            <a:r>
              <a:rPr lang="en-IN" alt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2000" b="0" i="0" dirty="0">
                <a:solidFill>
                  <a:srgbClr val="292728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 to reallocate &amp; adjust attention to focus in on the specific actions relevant to that specific moment in time, to better control a wandering mind, and to focus during complex situations. </a:t>
            </a:r>
            <a:endParaRPr lang="en-US" altLang="en-US" sz="2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B0A73D-A81D-47EB-9443-3E3322262270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62628" y="1035721"/>
            <a:ext cx="746260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IN" altLang="en-US" sz="3600" kern="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Techniques to improve performance...</a:t>
            </a:r>
            <a:endParaRPr lang="en-IN" altLang="en-US" sz="3600" kern="0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pic>
        <p:nvPicPr>
          <p:cNvPr id="17413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8" descr="C:\Users\babu\Desktop\vad54c33.ydp.1e880535-d855-4727-a8c1-27ee672f115d.2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39" y="2198338"/>
            <a:ext cx="2357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39" y="4149854"/>
            <a:ext cx="2357437" cy="1923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437005" y="1857375"/>
            <a:ext cx="6997065" cy="4131310"/>
          </a:xfrm>
        </p:spPr>
        <p:txBody>
          <a:bodyPr>
            <a:normAutofit fontScale="9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Visualization</a:t>
            </a:r>
            <a:r>
              <a:rPr lang="en-IN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 is the process of creating a mental image or intention of what you want to happen or feel in reality. 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altLang="en-US" sz="22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Guided imagery: </a:t>
            </a: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a combination of imagery sub-processes, such as image transformation, scanning, &amp; sustenance, vivid &amp; controllable images are generatedGuided imagery is a stress management technique, where you use your imagination to picture a person, place, or time that makes you feel relaxed, peaceful and happy. Imagery is slightly different from other stress management techniques, in that it relies on the use of all of your senses.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C076C6-7D8D-49C0-90ED-8203DC0E0094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8436" name="TextBox 1"/>
          <p:cNvSpPr>
            <a:spLocks noGrp="1" noChangeArrowheads="1"/>
          </p:cNvSpPr>
          <p:nvPr>
            <p:ph type="title"/>
          </p:nvPr>
        </p:nvSpPr>
        <p:spPr>
          <a:xfrm>
            <a:off x="2343531" y="715329"/>
            <a:ext cx="7636229" cy="585417"/>
          </a:xfrm>
          <a:noFill/>
        </p:spPr>
        <p:txBody>
          <a:bodyPr wrap="square">
            <a:spAutoFit/>
          </a:bodyPr>
          <a:lstStyle/>
          <a:p>
            <a:pPr algn="l"/>
            <a:r>
              <a:rPr lang="en-IN" alt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Techniques to improve performance...</a:t>
            </a:r>
            <a:endParaRPr lang="en-IN" altLang="en-US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437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https://encrypted-tbn0.gstatic.com/images?q=tbn:ANd9GcSgzRsXRcJWGjVxGruphKMe_NLIJldcNQVX0EjX_lxwJtWyxl1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481" y="1680846"/>
            <a:ext cx="22764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6" descr="C:\Users\babu\Desktop\Mental-Imagery-Athletes-ec5ced6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618" y="3889059"/>
            <a:ext cx="2362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1781175" y="2087731"/>
            <a:ext cx="6529388" cy="45654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altLang="en-US" sz="2200" dirty="0">
                <a:solidFill>
                  <a:srgbClr val="8A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Feedback &amp; reinforcement: 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Applied behavior analysis is done to utilize feedback &amp; reinforce behavior, involving positive reinforcement for proper movement, consistent feedback &amp; chaining behavior sequence for complex skill.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altLang="en-US" sz="2200" dirty="0">
                <a:solidFill>
                  <a:srgbClr val="86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altLang="en-US" sz="2200" dirty="0">
                <a:solidFill>
                  <a:srgbClr val="86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Injury prevention &amp; rehabilitation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With sports injury, players tend to experience drop in self-worth, begin attributing negatively, &amp; start developing faulty coping strategy. Injury counseling addresses such issues.</a:t>
            </a:r>
            <a:endParaRPr lang="en-US" altLang="en-US" sz="2200" dirty="0">
              <a:solidFill>
                <a:srgbClr val="08080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8080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8080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8080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575ABDD-BADF-4D1F-B389-798FE6BAA5AA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20484" name="TextBox 1"/>
          <p:cNvSpPr>
            <a:spLocks noGrp="1" noChangeArrowheads="1"/>
          </p:cNvSpPr>
          <p:nvPr>
            <p:ph type="title"/>
          </p:nvPr>
        </p:nvSpPr>
        <p:spPr>
          <a:xfrm>
            <a:off x="2106040" y="1071563"/>
            <a:ext cx="7597251" cy="585417"/>
          </a:xfrm>
          <a:noFill/>
        </p:spPr>
        <p:txBody>
          <a:bodyPr wrap="square">
            <a:spAutoFit/>
          </a:bodyPr>
          <a:lstStyle/>
          <a:p>
            <a:pPr algn="l"/>
            <a:r>
              <a:rPr lang="en-IN" alt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Techniques to improve performance...</a:t>
            </a:r>
            <a:endParaRPr lang="en-IN" altLang="en-US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485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21552" y="2183363"/>
            <a:ext cx="2374900" cy="1504950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67589" y="4500222"/>
            <a:ext cx="2282825" cy="1522413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5413" y="685800"/>
            <a:ext cx="6512187" cy="1485900"/>
          </a:xfrm>
        </p:spPr>
        <p:txBody>
          <a:bodyPr>
            <a:normAutofit/>
          </a:bodyPr>
          <a:lstStyle/>
          <a:p>
            <a:br>
              <a:rPr lang="en-US" sz="3400" dirty="0"/>
            </a:br>
            <a:r>
              <a:rPr lang="en-IN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Developing a paired career in sports</a:t>
            </a:r>
            <a:endParaRPr lang="en-IN" sz="3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3" descr="https://i2.wp.com/navigus.in/blog/wp-content/uploads/2017/08/bar-graph.png?resize=640%2C374&amp;ssl=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618" y="1182029"/>
            <a:ext cx="3845765" cy="2584355"/>
          </a:xfrm>
          <a:prstGeom prst="rect">
            <a:avLst/>
          </a:prstGeom>
          <a:noFill/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24" y="2286000"/>
            <a:ext cx="6633976" cy="3581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Make a list of your skills &amp; find the right fit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Shed self-doubt &amp; figure out your transferable skills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Acquire new skills &amp; learn from your mistakes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Keep your expectations in check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Make it a habit &amp; set up a strong network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Set a deadline &amp; have a financial plan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Convert without penalty &amp; shed apprehension of hypothetical missed opportunity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 result for IIT kg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/>
          <p:nvPr/>
        </p:nvSpPr>
        <p:spPr>
          <a:xfrm>
            <a:off x="576292" y="3657599"/>
            <a:ext cx="3199978" cy="759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br>
              <a:rPr lang="en-US" sz="900" dirty="0"/>
            </a:br>
            <a:r>
              <a:rPr lang="en-US" sz="1400" dirty="0"/>
              <a:t>Changing landscape of Indian sports</a:t>
            </a:r>
            <a:endParaRPr lang="en-IN" sz="1400" dirty="0"/>
          </a:p>
        </p:txBody>
      </p:sp>
      <p:pic>
        <p:nvPicPr>
          <p:cNvPr id="1026" name="Picture 2" descr="Coronavirus' economic impact on the Sports Industry - Sports Venue Business  (SVB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18" y="4432504"/>
            <a:ext cx="3845765" cy="206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469" y="5737411"/>
            <a:ext cx="9867331" cy="554207"/>
          </a:xfrm>
        </p:spPr>
        <p:txBody>
          <a:bodyPr anchor="ctr">
            <a:noAutofit/>
          </a:bodyPr>
          <a:lstStyle/>
          <a:p>
            <a:pPr algn="ctr"/>
            <a:r>
              <a:rPr lang="en-US" sz="1800" b="1" i="1" dirty="0">
                <a:solidFill>
                  <a:srgbClr val="5959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have a strong interest in sports but aren't a professional athlete…career options</a:t>
            </a:r>
            <a:b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890216"/>
            <a:ext cx="9639868" cy="46141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Category 1 – Sports plus MBA = Sports Management</a:t>
            </a:r>
            <a:endParaRPr lang="en-US" sz="16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Team Management – take care of your entire team from budgets to marketing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Social Media Manager, Event planner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marketing – Sponsorships, Intellectual property, merchandising,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Grassroot development – identifying and developing young players – MRF Pace Academy, Olympic Gold quest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0225" lvl="1" indent="0">
              <a:buNone/>
            </a:pP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Category 2 – Sports + Biology + Psychology = Sports Medicine and Sports Science</a:t>
            </a:r>
            <a:endParaRPr lang="en-US" sz="16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medicine / Sports Physician– masters (UQ) 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physiotherapy / therapist –player rehabilitation </a:t>
            </a:r>
            <a:r>
              <a:rPr lang="en-US" sz="1600" i="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recovery programs 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and exercise science –to design the best exercises for each sport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and nutrition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psychology – motivation, stress, rehabilitation, performance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Kinesiology / Sports Biomechanics– ‘physics of sport’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>
            <a:grpSpLocks noGrp="1" noRot="1" noChangeAspect="1" noMove="1" noResize="1" noUngrp="1"/>
          </p:cNvGrpSpPr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0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81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  <p:sp useBgFill="1"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890" y="889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54186" y="634028"/>
            <a:ext cx="3537705" cy="3757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Career Decision Making…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86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1200816" y="3697531"/>
            <a:ext cx="4855430" cy="90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600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take a decision?</a:t>
            </a:r>
            <a:endParaRPr lang="en-US" altLang="en-US" sz="2400" dirty="0">
              <a:solidFill>
                <a:srgbClr val="60002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 – Intuition - Feeling</a:t>
            </a: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217017" y="1276726"/>
            <a:ext cx="5435573" cy="90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>
              <a:spcAft>
                <a:spcPts val="600"/>
              </a:spcAft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600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prioritize decision?</a:t>
            </a:r>
            <a:endParaRPr lang="en-US" altLang="en-US" sz="2400" dirty="0">
              <a:solidFill>
                <a:srgbClr val="60002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ctr">
              <a:spcAft>
                <a:spcPts val="600"/>
              </a:spcAft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Interest – Ability - Expectation</a:t>
            </a: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40905" y="4871712"/>
            <a:ext cx="5711686" cy="90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600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guides me to take a decision?</a:t>
            </a:r>
            <a:endParaRPr lang="en-US" altLang="en-US" sz="2400" dirty="0">
              <a:solidFill>
                <a:srgbClr val="60002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ctr"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– Norm - Reality</a:t>
            </a:r>
            <a:endParaRPr lang="en-US" altLang="en-US" sz="2400" dirty="0">
              <a:solidFill>
                <a:srgbClr val="08080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81872" y="2490766"/>
            <a:ext cx="6262838" cy="90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>
              <a:spcAft>
                <a:spcPts val="600"/>
              </a:spcAft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6000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motivates me to take a decision?</a:t>
            </a:r>
            <a:endParaRPr lang="en-US" altLang="en-US" sz="2400" dirty="0">
              <a:solidFill>
                <a:srgbClr val="60002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ctr">
              <a:spcAft>
                <a:spcPts val="600"/>
              </a:spcAft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– Affiliation - Achievement</a:t>
            </a: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541" y="48694"/>
            <a:ext cx="596384" cy="64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28" y="4700873"/>
            <a:ext cx="2786533" cy="1393267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  <p:bldLst>
      <p:bldP spid="7173" grpId="0"/>
      <p:bldP spid="8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469" y="5423537"/>
            <a:ext cx="9867331" cy="868081"/>
          </a:xfrm>
        </p:spPr>
        <p:txBody>
          <a:bodyPr anchor="ctr">
            <a:noAutofit/>
          </a:bodyPr>
          <a:lstStyle/>
          <a:p>
            <a:pPr algn="l"/>
            <a:r>
              <a:rPr lang="en-US" sz="1200" b="1" dirty="0">
                <a:effectLst/>
                <a:latin typeface="Roboto" panose="02000000000000000000" pitchFamily="2" charset="0"/>
                <a:sym typeface="+mn-ea"/>
              </a:rPr>
              <a:t>Category 6 – Sports Journalism / Public Relations –</a:t>
            </a:r>
            <a:br>
              <a:rPr lang="en-US" sz="1200" b="1" i="0" dirty="0">
                <a:effectLst/>
                <a:latin typeface="Roboto" panose="02000000000000000000" pitchFamily="2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Public Relations</a:t>
            </a:r>
            <a:b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Broadcasting</a:t>
            </a:r>
            <a:b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Photo-journalism</a:t>
            </a:r>
            <a:b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Sport show producer</a:t>
            </a:r>
            <a:b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Editor, News reporter, Publisher</a:t>
            </a:r>
            <a:b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Radio caster</a:t>
            </a:r>
            <a:b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Market Research </a:t>
            </a:r>
            <a:b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e-sports </a:t>
            </a:r>
            <a:b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200" b="0" i="0" dirty="0">
                <a:effectLst/>
                <a:latin typeface="Roboto" panose="02000000000000000000" pitchFamily="2" charset="0"/>
              </a:rPr>
            </a:br>
            <a:endParaRPr lang="en-US" sz="1200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5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1123486"/>
            <a:ext cx="9639868" cy="35167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Category 3 – Sports Coaching and Education</a:t>
            </a:r>
            <a:endParaRPr lang="en-US" sz="1600" b="1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coaching and physical education – teaching and coaching practical skills as well as academic and scientific skills – career as a coach</a:t>
            </a:r>
            <a:endParaRPr lang="en-US" sz="16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Umpire/ Referee</a:t>
            </a:r>
            <a:endParaRPr lang="en-US" sz="16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Professor – of Sports Management</a:t>
            </a:r>
            <a:endParaRPr lang="en-US" sz="16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Category 4 – Sports + Computer Science / Engineering / Math / Statistics</a:t>
            </a:r>
            <a:endParaRPr lang="en-US" sz="1600" b="1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analytics – masters in Data science, or sports analytics or data analytics </a:t>
            </a:r>
            <a:endParaRPr lang="en-US" sz="16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technology – industrial and product design for sports equipment. The courses are broad based and cover Sports Science, Design, Technology, and Engineering Science.</a:t>
            </a:r>
            <a:endParaRPr lang="en-US" sz="16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Category 5 – Sports Law</a:t>
            </a:r>
            <a:endParaRPr lang="en-US" sz="1600" b="1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Law - media law, contract law, competition law, anti-doping law</a:t>
            </a:r>
            <a:endParaRPr lang="en-IN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Careers in sports</a:t>
            </a:r>
            <a:endParaRPr lang="en-IN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275" y="1065619"/>
            <a:ext cx="6900380" cy="47267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4876" y="2285999"/>
            <a:ext cx="3355532" cy="4217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effectLst/>
                <a:latin typeface="Roboto" panose="02000000000000000000" pitchFamily="2" charset="0"/>
              </a:rPr>
              <a:t>Category 6 – Sports Journalism / Public Relations –</a:t>
            </a:r>
            <a:endParaRPr lang="en-US" sz="1600" b="1" i="0" dirty="0">
              <a:effectLst/>
              <a:latin typeface="Roboto" panose="020000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Public Relations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Broadcasting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Photo-journalism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 show producer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Editor, News reporter, Publisher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Radio caster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Market Research 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e-sports 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0" i="0" dirty="0">
              <a:effectLst/>
              <a:latin typeface="Roboto" panose="02000000000000000000" pitchFamily="2" charset="0"/>
            </a:endParaRPr>
          </a:p>
          <a:p>
            <a:endParaRPr lang="en-IN" sz="1600" dirty="0"/>
          </a:p>
        </p:txBody>
      </p:sp>
      <p:sp>
        <p:nvSpPr>
          <p:cNvPr id="16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pic>
        <p:nvPicPr>
          <p:cNvPr id="7" name="Picture 6" descr="Image result for IIT kg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28055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47664"/>
            <a:ext cx="9601200" cy="102403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Colleges in India offer study in Sports</a:t>
            </a:r>
            <a:br>
              <a:rPr lang="en-IN" b="1" i="0" dirty="0">
                <a:solidFill>
                  <a:srgbClr val="313131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945332"/>
            <a:ext cx="4536141" cy="4320993"/>
          </a:xfrm>
        </p:spPr>
        <p:txBody>
          <a:bodyPr>
            <a:normAutofit fontScale="47500" lnSpcReduction="20000"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IN" sz="3300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Netaji Subhash National Institute of Sports, Patiala</a:t>
            </a:r>
            <a:endParaRPr lang="en-IN" sz="3300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3300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Indira Gandhi Institute of Physical Education and Sports Sciences, New Delhi</a:t>
            </a:r>
            <a:endParaRPr lang="en-IN" sz="3300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3300" b="0" i="0" dirty="0" err="1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Lakshmibai</a:t>
            </a:r>
            <a:r>
              <a:rPr lang="en-IN" sz="3300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National Institute of Physical Education, Gwalior and Thiruvananthapuram</a:t>
            </a:r>
            <a:endParaRPr lang="en-IN" sz="3300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3300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National Academy of Sports Management, Ahmedabad, Delhi, Jaipur, Mumbai</a:t>
            </a:r>
            <a:endParaRPr lang="en-IN" sz="3300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3300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International Institute of Sports Management, Mumbai</a:t>
            </a:r>
            <a:endParaRPr lang="en-IN" sz="3300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3300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Tata Football Academy, Jamshedpur</a:t>
            </a:r>
            <a:endParaRPr lang="en-IN" sz="3300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3300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National Cricket Academy, Bangalore</a:t>
            </a:r>
            <a:endParaRPr lang="en-IN" sz="3300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3300" b="0" i="0" dirty="0" err="1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Algappa</a:t>
            </a:r>
            <a:r>
              <a:rPr lang="en-IN" sz="3300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University, Tamil Nadu</a:t>
            </a:r>
            <a:endParaRPr lang="en-IN" sz="3300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3300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Institute of Social Welfare and Business Management – West Bengal</a:t>
            </a:r>
            <a:endParaRPr lang="en-IN" sz="3300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624919" y="1807366"/>
            <a:ext cx="49754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University of Technology and Management – Meghalaya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National Academy of Sports Management – Maharashtra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Centurion </a:t>
            </a:r>
            <a:r>
              <a:rPr lang="en-IN" b="0" i="0" dirty="0" err="1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Univ</a:t>
            </a: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Technology </a:t>
            </a:r>
            <a:r>
              <a:rPr lang="en-IN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Management – Orissa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 err="1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Dhyan</a:t>
            </a: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Chand Sports College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Indian Institute of Social Welfare </a:t>
            </a:r>
            <a:r>
              <a:rPr lang="en-IN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Business Management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Gujarat University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Symbiosis School of Sport Sciences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George College, Kolkata, West Bengal 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Institute of Sports Management, ISST, Pune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1313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Tamil Nadu Physical Education &amp; Sports University, Chennai</a:t>
            </a:r>
            <a:endParaRPr lang="en-IN" b="0" i="0" dirty="0">
              <a:solidFill>
                <a:srgbClr val="31313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28055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22" y="6265199"/>
            <a:ext cx="558326" cy="59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93" y="1636620"/>
            <a:ext cx="3554276" cy="358475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44706"/>
            <a:ext cx="9601200" cy="82699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Sports psychologist</a:t>
            </a:r>
            <a:endParaRPr lang="en-IN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141" y="2214280"/>
            <a:ext cx="9188824" cy="3908614"/>
          </a:xfrm>
        </p:spPr>
        <p:txBody>
          <a:bodyPr>
            <a:noAutofit/>
          </a:bodyPr>
          <a:lstStyle/>
          <a:p>
            <a:pPr>
              <a:buSzPct val="75000"/>
            </a:pP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 the level of psychological strength in elite performers to set a standard </a:t>
            </a:r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75000"/>
            </a:pP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Enrich mental prowess for optimal performance by brain-train methods 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75000"/>
            </a:pP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develop resilience, social skills </a:t>
            </a: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bonding with competitors? 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75000"/>
            </a:pP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get rid of anxiety </a:t>
            </a: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isolation in a team?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75000"/>
            </a:pP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retain psychological ‘edge’ in face of intense competition? </a:t>
            </a:r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28055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890588"/>
            <a:ext cx="8001000" cy="6096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Decidophobia…in career choice</a:t>
            </a: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5409441" y="2195514"/>
            <a:ext cx="4521150" cy="375285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Choice vs. Compulsion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Stability vs. Dynamicity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Pride vs. Brand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Economic vs. Social reward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 vs. Career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20" name="Picture 4" descr="F:\decision\tarita\decision-making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41" y="2420995"/>
            <a:ext cx="3000253" cy="285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0" name="TextBox 1"/>
          <p:cNvSpPr>
            <a:spLocks noGrp="1" noChangeArrowheads="1"/>
          </p:cNvSpPr>
          <p:nvPr>
            <p:ph type="title"/>
          </p:nvPr>
        </p:nvSpPr>
        <p:spPr>
          <a:xfrm>
            <a:off x="8471424" y="1110882"/>
            <a:ext cx="3053039" cy="428669"/>
          </a:xfrm>
        </p:spPr>
        <p:txBody>
          <a:bodyPr anchor="b">
            <a:normAutofit fontScale="90000"/>
          </a:bodyPr>
          <a:lstStyle/>
          <a:p>
            <a:r>
              <a:rPr lang="en-I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Misconceptions </a:t>
            </a:r>
            <a:r>
              <a:rPr lang="en-IN" altLang="en-US" sz="2800" dirty="0">
                <a:latin typeface="Arial Narrow" panose="020B0606020202030204" pitchFamily="34" charset="0"/>
              </a:rPr>
              <a:t> </a:t>
            </a:r>
            <a:endParaRPr lang="en-IN" altLang="en-US" sz="2800" dirty="0">
              <a:latin typeface="Arial Narrow" panose="020B0606020202030204" pitchFamily="34" charset="0"/>
            </a:endParaRP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8288733" y="1610598"/>
            <a:ext cx="3661220" cy="4514015"/>
          </a:xfrm>
        </p:spPr>
        <p:txBody>
          <a:bodyPr>
            <a:noAutofit/>
          </a:bodyPr>
          <a:lstStyle/>
          <a:p>
            <a:pPr fontAlgn="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core of ‘sports &amp; well being’ is ‘success’ only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Mental training focuses on negatives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Mental conditioning is only for athletes who are weak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Nice guys rarely wins the race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Winners shall practice-till-they-drop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921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472736" y="6453386"/>
            <a:ext cx="1596292" cy="404614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5F8BF4E5-E4BE-46BE-9BEB-3DD5C00950BF}" type="slidenum">
              <a:rPr lang="en-US" altLang="en-US" sz="2200">
                <a:latin typeface="Arial Narrow" panose="020B0606020202030204" pitchFamily="34" charset="0"/>
              </a:rPr>
            </a:fld>
            <a:endParaRPr lang="en-US" altLang="en-US" sz="2200">
              <a:latin typeface="Arial Narrow" panose="020B0606020202030204" pitchFamily="34" charset="0"/>
            </a:endParaRPr>
          </a:p>
        </p:txBody>
      </p:sp>
      <p:pic>
        <p:nvPicPr>
          <p:cNvPr id="9221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78" y="1610598"/>
            <a:ext cx="6900380" cy="3105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2238376" y="2286001"/>
            <a:ext cx="6429375" cy="3948113"/>
          </a:xfrm>
        </p:spPr>
        <p:txBody>
          <a:bodyPr>
            <a:normAutofit/>
          </a:bodyPr>
          <a:lstStyle/>
          <a:p>
            <a:pPr marL="539750" lvl="1" indent="-457200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004600"/>
              </a:buClr>
              <a:buFont typeface="Wingdings" panose="05000000000000000000" pitchFamily="2" charset="2"/>
              <a:buChar char="§"/>
            </a:pPr>
            <a:r>
              <a:rPr lang="en-IN" altLang="en-US" sz="2200" i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physical feat or technical skill alone win medal in highly competitive sport?</a:t>
            </a:r>
            <a:endParaRPr lang="en-IN" altLang="en-US" sz="2200" i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457200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004600"/>
              </a:buClr>
              <a:buFont typeface="Wingdings" panose="05000000000000000000" pitchFamily="2" charset="2"/>
              <a:buChar char="§"/>
            </a:pPr>
            <a:r>
              <a:rPr lang="en-IN" altLang="en-US" sz="2200" i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crucial mental aspect separates a medal winner from the rest?</a:t>
            </a:r>
            <a:endParaRPr lang="en-IN" altLang="en-US" sz="2200" i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457200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004600"/>
              </a:buClr>
              <a:buFont typeface="Wingdings" panose="05000000000000000000" pitchFamily="2" charset="2"/>
              <a:buChar char="§"/>
            </a:pPr>
            <a:r>
              <a:rPr lang="en-IN" altLang="en-US" sz="2200" i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unheralded athletes upset their more touted opponents in high-stake competitions?</a:t>
            </a:r>
            <a:endParaRPr lang="en-IN" altLang="en-US" sz="2200" i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457200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004600"/>
              </a:buClr>
              <a:buFont typeface="Wingdings" panose="05000000000000000000" pitchFamily="2" charset="2"/>
              <a:buChar char="§"/>
            </a:pPr>
            <a:r>
              <a:rPr lang="en-IN" altLang="en-US" sz="2200" i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‘athlete readiness’ is also important outside the narrow focus of medal winning?</a:t>
            </a:r>
            <a:endParaRPr lang="en-IN" altLang="en-US" sz="2200" i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>
              <a:lnSpc>
                <a:spcPts val="3500"/>
              </a:lnSpc>
              <a:buClr>
                <a:srgbClr val="004600"/>
              </a:buCl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7574D65-97AC-4C76-BF25-FD366DE3E8F6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6148" name="TextBox 1"/>
          <p:cNvSpPr>
            <a:spLocks noGrp="1" noChangeArrowheads="1"/>
          </p:cNvSpPr>
          <p:nvPr>
            <p:ph type="title"/>
          </p:nvPr>
        </p:nvSpPr>
        <p:spPr>
          <a:xfrm>
            <a:off x="2294970" y="1357313"/>
            <a:ext cx="5314950" cy="585417"/>
          </a:xfrm>
          <a:noFill/>
        </p:spPr>
        <p:txBody>
          <a:bodyPr>
            <a:spAutoFit/>
          </a:bodyPr>
          <a:lstStyle/>
          <a:p>
            <a:pPr algn="l"/>
            <a:r>
              <a:rPr lang="en-IN" alt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 Questions...</a:t>
            </a:r>
            <a:endParaRPr lang="en-IN" alt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9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C:\Users\babu\Desktop\badminton-players-77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1" y="571501"/>
            <a:ext cx="3482975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Box 1"/>
          <p:cNvSpPr>
            <a:spLocks noGrp="1" noChangeArrowheads="1"/>
          </p:cNvSpPr>
          <p:nvPr>
            <p:ph type="title"/>
          </p:nvPr>
        </p:nvSpPr>
        <p:spPr>
          <a:xfrm>
            <a:off x="6362065" y="1346835"/>
            <a:ext cx="5126990" cy="721995"/>
          </a:xfrm>
        </p:spPr>
        <p:txBody>
          <a:bodyPr>
            <a:normAutofit/>
          </a:bodyPr>
          <a:lstStyle/>
          <a:p>
            <a:r>
              <a:rPr lang="en-IN" altLang="en-US" sz="3000" b="1">
                <a:latin typeface="Calibri Light" panose="020F0302020204030204" pitchFamily="34" charset="0"/>
                <a:cs typeface="Calibri Light" panose="020F0302020204030204" pitchFamily="34" charset="0"/>
              </a:rPr>
              <a:t>Why well-being is important...?</a:t>
            </a:r>
            <a:endParaRPr lang="en-IN" altLang="en-US" sz="3000" b="1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8" name="Rectangle 1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032" y="1205639"/>
            <a:ext cx="4145719" cy="5247747"/>
          </a:xfrm>
          <a:prstGeom prst="rect">
            <a:avLst/>
          </a:prstGeom>
        </p:spPr>
      </p:pic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5887085" y="2258060"/>
            <a:ext cx="6304280" cy="236982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IN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develop a psychological ‘edge’ in competitive sports</a:t>
            </a:r>
            <a:endParaRPr lang="en-I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IN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manage failure, &amp; to avoid second thoughts</a:t>
            </a:r>
            <a:endParaRPr lang="en-I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IN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develop social skills &amp; bonding with teammates</a:t>
            </a:r>
            <a:endParaRPr lang="en-I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IN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manage stress, anxiety /isolation, &amp; peer relationship within &amp; outside the games </a:t>
            </a:r>
            <a:endParaRPr lang="en-I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IN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build a paired career to avoid post-career difficulties</a:t>
            </a:r>
            <a:endParaRPr lang="en-IN" altLang="en-US">
              <a:latin typeface="Arial Narrow" panose="020B0606020202030204" pitchFamily="34" charset="0"/>
            </a:endParaRP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472736" y="6453386"/>
            <a:ext cx="1596292" cy="404614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28FC1F7F-17DF-4E67-AA5B-2AC38EDA5AC2}" type="slidenum">
              <a:rPr lang="en-US" altLang="en-US" sz="2200">
                <a:latin typeface="Arial Narrow" panose="020B0606020202030204" pitchFamily="34" charset="0"/>
              </a:rPr>
            </a:fld>
            <a:endParaRPr lang="en-US" altLang="en-US" sz="2200">
              <a:latin typeface="Arial Narrow" panose="020B0606020202030204" pitchFamily="34" charset="0"/>
            </a:endParaRPr>
          </a:p>
        </p:txBody>
      </p:sp>
      <p:pic>
        <p:nvPicPr>
          <p:cNvPr id="7173" name="Picture 6" descr="Image result for IIT kg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2275205" y="549275"/>
            <a:ext cx="114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ESI PSoC</a:t>
            </a:r>
            <a:endParaRPr lang="en-US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2095500" y="2530475"/>
            <a:ext cx="8355965" cy="32340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…not about Medals only, it’s about the journey behind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…not about Winners only, more about those who face hurdles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not about failure only, it’s about those who learn to bounce back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…not about developing ‘self’, it’s about growing with others, developing ‘between’-ness in team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>
              <a:lnSpc>
                <a:spcPts val="3500"/>
              </a:lnSpc>
              <a:buClr>
                <a:srgbClr val="004600"/>
              </a:buClr>
              <a:buFont typeface="Wingdings" panose="05000000000000000000" pitchFamily="2" charset="2"/>
              <a:buChar char="§"/>
            </a:pPr>
            <a:endParaRPr lang="en-US" altLang="en-US" sz="22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0A1BD0-D3C9-4D5F-98F0-DBBCC1D6425B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8196" name="TextBox 1"/>
          <p:cNvSpPr>
            <a:spLocks noGrp="1" noChangeArrowheads="1"/>
          </p:cNvSpPr>
          <p:nvPr>
            <p:ph type="title"/>
          </p:nvPr>
        </p:nvSpPr>
        <p:spPr>
          <a:xfrm>
            <a:off x="2809875" y="1071563"/>
            <a:ext cx="5314950" cy="585417"/>
          </a:xfrm>
          <a:noFill/>
        </p:spPr>
        <p:txBody>
          <a:bodyPr>
            <a:spAutoFit/>
          </a:bodyPr>
          <a:lstStyle/>
          <a:p>
            <a:pPr algn="l"/>
            <a:r>
              <a:rPr lang="en-IN" alt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focus... in well-being</a:t>
            </a:r>
            <a:endParaRPr lang="en-IN" alt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7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00064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62" y="139959"/>
            <a:ext cx="3599545" cy="20247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2"/>
          <p:cNvSpPr>
            <a:spLocks noGrp="1"/>
          </p:cNvSpPr>
          <p:nvPr>
            <p:ph idx="1"/>
          </p:nvPr>
        </p:nvSpPr>
        <p:spPr>
          <a:xfrm>
            <a:off x="3095625" y="1917700"/>
            <a:ext cx="5786755" cy="4164330"/>
          </a:xfrm>
        </p:spPr>
        <p:txBody>
          <a:bodyPr>
            <a:normAutofit/>
          </a:bodyPr>
          <a:lstStyle/>
          <a:p>
            <a:pPr marL="457200" indent="-457200" fontAlgn="t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Exercise physiology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Physiotherapy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457200" indent="-457200" fontAlgn="t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Kin-anthropometry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Computational performance analysis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457200" indent="-457200" fontAlgn="t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Strength &amp; conditioning science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Sports bio-mechanics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Sports medicine &amp; nutrition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Sports tool technology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solidFill>
                  <a:srgbClr val="86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Sports psychology</a:t>
            </a:r>
            <a:endParaRPr lang="en-US" altLang="en-US" sz="2400" dirty="0">
              <a:solidFill>
                <a:srgbClr val="86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4" name="TextBox 1"/>
          <p:cNvSpPr>
            <a:spLocks noGrp="1" noChangeArrowheads="1"/>
          </p:cNvSpPr>
          <p:nvPr>
            <p:ph type="title"/>
          </p:nvPr>
        </p:nvSpPr>
        <p:spPr>
          <a:xfrm>
            <a:off x="2420471" y="1000687"/>
            <a:ext cx="8238564" cy="585417"/>
          </a:xfrm>
          <a:noFill/>
        </p:spPr>
        <p:txBody>
          <a:bodyPr wrap="square">
            <a:spAutoFit/>
          </a:bodyPr>
          <a:lstStyle/>
          <a:p>
            <a:pPr algn="l"/>
            <a:r>
              <a:rPr lang="en-IN" alt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Disciplines that contribute to sports science</a:t>
            </a:r>
            <a:endParaRPr lang="en-IN" altLang="en-US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125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28055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454" y="1861504"/>
            <a:ext cx="2047875" cy="3133725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2595880" y="1786255"/>
            <a:ext cx="7372985" cy="3302000"/>
          </a:xfrm>
        </p:spPr>
        <p:txBody>
          <a:bodyPr/>
          <a:lstStyle/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Psychological skills training for athletes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Goal-setting &amp; performance profiling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Self-regulation techniques in competition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Concentration &amp; attention control strategies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Poise &amp; emotion management training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Attribution interpretations &amp; self-assessment in sport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Chaining behavior sequences to develop skill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726377-A709-4700-83DC-6B23BE4C582D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0244" name="TextBox 1"/>
          <p:cNvSpPr>
            <a:spLocks noGrp="1" noChangeArrowheads="1"/>
          </p:cNvSpPr>
          <p:nvPr>
            <p:ph type="title"/>
          </p:nvPr>
        </p:nvSpPr>
        <p:spPr>
          <a:xfrm>
            <a:off x="1667434" y="1137174"/>
            <a:ext cx="7046259" cy="585417"/>
          </a:xfrm>
          <a:noFill/>
        </p:spPr>
        <p:txBody>
          <a:bodyPr wrap="square">
            <a:spAutoFit/>
          </a:bodyPr>
          <a:lstStyle/>
          <a:p>
            <a:pPr algn="l"/>
            <a:r>
              <a:rPr lang="en-IN" alt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Sports Academy: mental conditioning</a:t>
            </a:r>
            <a:endParaRPr lang="en-IN" altLang="en-US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 descr="Image result for IIT kg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528055"/>
            <a:ext cx="428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394" y="5088150"/>
            <a:ext cx="2786743" cy="1567543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595880" y="5208270"/>
            <a:ext cx="60382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Emotional self-regulation</a:t>
            </a:r>
            <a:r>
              <a:rPr lang="en-US"/>
              <a:t> or emotion regulation is the ability to respond to the ongoing demands of experience with the range of emotions in a manner that is socially tolerable and sufficiently flexible to permit spontaneous reactions as well as the ability to delay spontaneous reactions as needed.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9712</Words>
  <Application>WPS Presentation</Application>
  <PresentationFormat>Widescreen</PresentationFormat>
  <Paragraphs>261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SimSun</vt:lpstr>
      <vt:lpstr>Wingdings</vt:lpstr>
      <vt:lpstr>Franklin Gothic Book</vt:lpstr>
      <vt:lpstr>Calibri</vt:lpstr>
      <vt:lpstr>Arial Narrow</vt:lpstr>
      <vt:lpstr>Times New Roman</vt:lpstr>
      <vt:lpstr>Calibri Light</vt:lpstr>
      <vt:lpstr>Microsoft YaHei</vt:lpstr>
      <vt:lpstr>Arial Unicode MS</vt:lpstr>
      <vt:lpstr>Roboto</vt:lpstr>
      <vt:lpstr>Crop</vt:lpstr>
      <vt:lpstr>Sports &amp; well-being</vt:lpstr>
      <vt:lpstr>Career Decision Making…</vt:lpstr>
      <vt:lpstr>Decidophobia…in career choice</vt:lpstr>
      <vt:lpstr>Misconceptions  </vt:lpstr>
      <vt:lpstr>Major Questions...</vt:lpstr>
      <vt:lpstr>Why well-being is important...?</vt:lpstr>
      <vt:lpstr>Our focus... in well-being</vt:lpstr>
      <vt:lpstr>Disciplines that contribute to sports science</vt:lpstr>
      <vt:lpstr>Sports Academy: mental conditioning</vt:lpstr>
      <vt:lpstr>Sports Academy: mental conditioning</vt:lpstr>
      <vt:lpstr>Sports &amp; well-being domains...</vt:lpstr>
      <vt:lpstr>Sports &amp; well-being</vt:lpstr>
      <vt:lpstr>Sports &amp; well-being</vt:lpstr>
      <vt:lpstr> Sports &amp; well-being</vt:lpstr>
      <vt:lpstr>PowerPoint 演示文稿</vt:lpstr>
      <vt:lpstr>Techniques to improve performance...</vt:lpstr>
      <vt:lpstr>Techniques to improve performance...</vt:lpstr>
      <vt:lpstr> Developing a paired career in sports</vt:lpstr>
      <vt:lpstr>If you have a strong interest in sports but aren't a professional athlete…career options </vt:lpstr>
      <vt:lpstr>Category 6 – Sports Journalism / Public Relations – Public Relations Broadcasting Photo-journalism Sport show producer Editor, News reporter, Publisher Radio caster Market Research  e-sports   </vt:lpstr>
      <vt:lpstr>Careers in sports</vt:lpstr>
      <vt:lpstr>Colleges in India offer study in Sports </vt:lpstr>
      <vt:lpstr>PowerPoint 演示文稿</vt:lpstr>
      <vt:lpstr>Sports psychologist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&amp; well-being</dc:title>
  <dc:creator>Happiness</dc:creator>
  <cp:lastModifiedBy>abhin</cp:lastModifiedBy>
  <cp:revision>52</cp:revision>
  <dcterms:created xsi:type="dcterms:W3CDTF">2021-02-10T10:24:00Z</dcterms:created>
  <dcterms:modified xsi:type="dcterms:W3CDTF">2022-09-21T02:55:02Z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677A02E3595C433A817FF5B5D84CAFA0</vt:lpwstr>
  </property>
  <property fmtid="{D5CDD505-2E9C-101B-9397-08002B2CF9AE}" pid="3" name="KSOProductBuildVer">
    <vt:lpwstr>1033-11.2.0.11254</vt:lpwstr>
  </property>
</Properties>
</file>